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14" r:id="rId3"/>
  </p:sldMasterIdLst>
  <p:notesMasterIdLst>
    <p:notesMasterId r:id="rId18"/>
  </p:notesMasterIdLst>
  <p:sldIdLst>
    <p:sldId id="271" r:id="rId4"/>
    <p:sldId id="259" r:id="rId5"/>
    <p:sldId id="260" r:id="rId6"/>
    <p:sldId id="261" r:id="rId7"/>
    <p:sldId id="262" r:id="rId8"/>
    <p:sldId id="272" r:id="rId9"/>
    <p:sldId id="281" r:id="rId10"/>
    <p:sldId id="280" r:id="rId11"/>
    <p:sldId id="276" r:id="rId12"/>
    <p:sldId id="277" r:id="rId13"/>
    <p:sldId id="282" r:id="rId14"/>
    <p:sldId id="269" r:id="rId15"/>
    <p:sldId id="286" r:id="rId16"/>
    <p:sldId id="28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1F33"/>
    <a:srgbClr val="F3255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90511" autoAdjust="0"/>
  </p:normalViewPr>
  <p:slideViewPr>
    <p:cSldViewPr snapToGrid="0">
      <p:cViewPr varScale="1">
        <p:scale>
          <a:sx n="56" d="100"/>
          <a:sy n="56" d="100"/>
        </p:scale>
        <p:origin x="1424" y="40"/>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1.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media/hdphoto1.wdp>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jfif>
</file>

<file path=ppt/media/image2.jpg>
</file>

<file path=ppt/media/image3.png>
</file>

<file path=ppt/media/image4.jp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C5EC7D-87A2-43FB-BF7F-2ACF74154A2D}" type="datetimeFigureOut">
              <a:rPr lang="en-ZA" smtClean="0"/>
              <a:t>2023/12/20</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F81BC5-941B-44F7-998D-CDEDE7105AA9}" type="slidenum">
              <a:rPr lang="en-ZA" smtClean="0"/>
              <a:t>‹#›</a:t>
            </a:fld>
            <a:endParaRPr lang="en-ZA"/>
          </a:p>
        </p:txBody>
      </p:sp>
    </p:spTree>
    <p:extLst>
      <p:ext uri="{BB962C8B-B14F-4D97-AF65-F5344CB8AC3E}">
        <p14:creationId xmlns:p14="http://schemas.microsoft.com/office/powerpoint/2010/main" val="30714817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Enrolments in all the countries individually. </a:t>
            </a:r>
            <a:endParaRPr lang="en-ZW" dirty="0"/>
          </a:p>
        </p:txBody>
      </p:sp>
      <p:sp>
        <p:nvSpPr>
          <p:cNvPr id="4" name="Slide Number Placeholder 3"/>
          <p:cNvSpPr>
            <a:spLocks noGrp="1"/>
          </p:cNvSpPr>
          <p:nvPr>
            <p:ph type="sldNum" sz="quarter" idx="10"/>
          </p:nvPr>
        </p:nvSpPr>
        <p:spPr/>
        <p:txBody>
          <a:bodyPr/>
          <a:lstStyle/>
          <a:p>
            <a:fld id="{A1F81BC5-941B-44F7-998D-CDEDE7105AA9}" type="slidenum">
              <a:rPr lang="en-ZA" smtClean="0"/>
              <a:t>6</a:t>
            </a:fld>
            <a:endParaRPr lang="en-ZA"/>
          </a:p>
        </p:txBody>
      </p:sp>
    </p:spTree>
    <p:extLst>
      <p:ext uri="{BB962C8B-B14F-4D97-AF65-F5344CB8AC3E}">
        <p14:creationId xmlns:p14="http://schemas.microsoft.com/office/powerpoint/2010/main" val="36547791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Percentage of students that get admitted from Primary and proceed</a:t>
            </a:r>
            <a:r>
              <a:rPr lang="en-US" baseline="0" dirty="0"/>
              <a:t> to graduate </a:t>
            </a:r>
            <a:endParaRPr lang="en-ZW" dirty="0"/>
          </a:p>
        </p:txBody>
      </p:sp>
      <p:sp>
        <p:nvSpPr>
          <p:cNvPr id="4" name="Slide Number Placeholder 3"/>
          <p:cNvSpPr>
            <a:spLocks noGrp="1"/>
          </p:cNvSpPr>
          <p:nvPr>
            <p:ph type="sldNum" sz="quarter" idx="10"/>
          </p:nvPr>
        </p:nvSpPr>
        <p:spPr/>
        <p:txBody>
          <a:bodyPr/>
          <a:lstStyle/>
          <a:p>
            <a:fld id="{A1F81BC5-941B-44F7-998D-CDEDE7105AA9}" type="slidenum">
              <a:rPr lang="en-ZA" smtClean="0"/>
              <a:t>7</a:t>
            </a:fld>
            <a:endParaRPr lang="en-ZA"/>
          </a:p>
        </p:txBody>
      </p:sp>
    </p:spTree>
    <p:extLst>
      <p:ext uri="{BB962C8B-B14F-4D97-AF65-F5344CB8AC3E}">
        <p14:creationId xmlns:p14="http://schemas.microsoft.com/office/powerpoint/2010/main" val="6055258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Minimum qualifications for Lower and </a:t>
            </a:r>
            <a:r>
              <a:rPr lang="en-US" dirty="0" err="1"/>
              <a:t>Uppwer</a:t>
            </a:r>
            <a:r>
              <a:rPr lang="en-US" dirty="0"/>
              <a:t> Secondary – Average percentage</a:t>
            </a:r>
          </a:p>
          <a:p>
            <a:endParaRPr lang="en-ZW" dirty="0"/>
          </a:p>
        </p:txBody>
      </p:sp>
      <p:sp>
        <p:nvSpPr>
          <p:cNvPr id="4" name="Slide Number Placeholder 3"/>
          <p:cNvSpPr>
            <a:spLocks noGrp="1"/>
          </p:cNvSpPr>
          <p:nvPr>
            <p:ph type="sldNum" sz="quarter" idx="10"/>
          </p:nvPr>
        </p:nvSpPr>
        <p:spPr/>
        <p:txBody>
          <a:bodyPr/>
          <a:lstStyle/>
          <a:p>
            <a:fld id="{A1F81BC5-941B-44F7-998D-CDEDE7105AA9}" type="slidenum">
              <a:rPr lang="en-ZA" smtClean="0"/>
              <a:t>11</a:t>
            </a:fld>
            <a:endParaRPr lang="en-ZA"/>
          </a:p>
        </p:txBody>
      </p:sp>
    </p:spTree>
    <p:extLst>
      <p:ext uri="{BB962C8B-B14F-4D97-AF65-F5344CB8AC3E}">
        <p14:creationId xmlns:p14="http://schemas.microsoft.com/office/powerpoint/2010/main" val="36297013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F81BC5-941B-44F7-998D-CDEDE7105AA9}" type="slidenum">
              <a:rPr lang="en-ZA" smtClean="0"/>
              <a:t>12</a:t>
            </a:fld>
            <a:endParaRPr lang="en-ZA"/>
          </a:p>
        </p:txBody>
      </p:sp>
    </p:spTree>
    <p:extLst>
      <p:ext uri="{BB962C8B-B14F-4D97-AF65-F5344CB8AC3E}">
        <p14:creationId xmlns:p14="http://schemas.microsoft.com/office/powerpoint/2010/main" val="3972899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E1121-69BB-AA50-2EDF-FDAFA6D805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F6F57B81-B345-F970-4AA2-E9EC5D6BAC8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a:p>
        </p:txBody>
      </p:sp>
      <p:sp>
        <p:nvSpPr>
          <p:cNvPr id="5" name="Footer Placeholder 4">
            <a:extLst>
              <a:ext uri="{FF2B5EF4-FFF2-40B4-BE49-F238E27FC236}">
                <a16:creationId xmlns:a16="http://schemas.microsoft.com/office/drawing/2014/main" id="{2D6A9842-C906-73CC-7749-0132F1852362}"/>
              </a:ext>
            </a:extLst>
          </p:cNvPr>
          <p:cNvSpPr>
            <a:spLocks noGrp="1"/>
          </p:cNvSpPr>
          <p:nvPr>
            <p:ph type="ftr" sz="quarter" idx="11"/>
          </p:nvPr>
        </p:nvSpPr>
        <p:spPr>
          <a:xfrm>
            <a:off x="1301933" y="6492875"/>
            <a:ext cx="4114800" cy="365125"/>
          </a:xfrm>
          <a:prstGeom prst="rect">
            <a:avLst/>
          </a:prstGeom>
        </p:spPr>
        <p:txBody>
          <a:bodyPr/>
          <a:lstStyle>
            <a:lvl1pPr>
              <a:defRPr sz="1200" b="1" i="1">
                <a:solidFill>
                  <a:schemeClr val="tx1"/>
                </a:solidFill>
              </a:defRPr>
            </a:lvl1pPr>
          </a:lstStyle>
          <a:p>
            <a:r>
              <a:rPr lang="en-GB"/>
              <a:t>WT Bootcamp - Cohort 3.1</a:t>
            </a:r>
          </a:p>
        </p:txBody>
      </p:sp>
      <p:sp>
        <p:nvSpPr>
          <p:cNvPr id="6" name="Slide Number Placeholder 5">
            <a:extLst>
              <a:ext uri="{FF2B5EF4-FFF2-40B4-BE49-F238E27FC236}">
                <a16:creationId xmlns:a16="http://schemas.microsoft.com/office/drawing/2014/main" id="{F74A7D16-830A-ADC8-0CA5-4EDABA530768}"/>
              </a:ext>
            </a:extLst>
          </p:cNvPr>
          <p:cNvSpPr>
            <a:spLocks noGrp="1"/>
          </p:cNvSpPr>
          <p:nvPr>
            <p:ph type="sldNum" sz="quarter" idx="12"/>
          </p:nvPr>
        </p:nvSpPr>
        <p:spPr>
          <a:xfrm>
            <a:off x="9448800" y="6492874"/>
            <a:ext cx="2743200" cy="365125"/>
          </a:xfrm>
          <a:prstGeom prst="rect">
            <a:avLst/>
          </a:prstGeom>
        </p:spPr>
        <p:txBody>
          <a:bodyPr/>
          <a:lstStyle>
            <a:lvl1pPr algn="r">
              <a:defRPr sz="1200" b="1" i="1">
                <a:solidFill>
                  <a:schemeClr val="tx1"/>
                </a:solidFill>
              </a:defRPr>
            </a:lvl1pPr>
          </a:lstStyle>
          <a:p>
            <a:fld id="{F3913332-3863-4AAF-AAE2-BD47060F9600}" type="slidenum">
              <a:rPr lang="en-GB" smtClean="0"/>
              <a:pPr/>
              <a:t>‹#›</a:t>
            </a:fld>
            <a:endParaRPr lang="en-GB"/>
          </a:p>
        </p:txBody>
      </p:sp>
    </p:spTree>
    <p:extLst>
      <p:ext uri="{BB962C8B-B14F-4D97-AF65-F5344CB8AC3E}">
        <p14:creationId xmlns:p14="http://schemas.microsoft.com/office/powerpoint/2010/main" val="38708501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435100" y="2484800"/>
            <a:ext cx="6616800" cy="18884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a:lvl1pPr>
            <a:lvl2pPr lvl="1">
              <a:lnSpc>
                <a:spcPct val="90000"/>
              </a:lnSpc>
              <a:spcBef>
                <a:spcPts val="0"/>
              </a:spcBef>
              <a:spcAft>
                <a:spcPts val="0"/>
              </a:spcAft>
              <a:buSzPts val="4800"/>
              <a:buNone/>
              <a:defRPr/>
            </a:lvl2pPr>
            <a:lvl3pPr lvl="2">
              <a:lnSpc>
                <a:spcPct val="90000"/>
              </a:lnSpc>
              <a:spcBef>
                <a:spcPts val="0"/>
              </a:spcBef>
              <a:spcAft>
                <a:spcPts val="0"/>
              </a:spcAft>
              <a:buSzPts val="4800"/>
              <a:buNone/>
              <a:defRPr/>
            </a:lvl3pPr>
            <a:lvl4pPr lvl="3">
              <a:lnSpc>
                <a:spcPct val="90000"/>
              </a:lnSpc>
              <a:spcBef>
                <a:spcPts val="0"/>
              </a:spcBef>
              <a:spcAft>
                <a:spcPts val="0"/>
              </a:spcAft>
              <a:buSzPts val="4800"/>
              <a:buNone/>
              <a:defRPr/>
            </a:lvl4pPr>
            <a:lvl5pPr lvl="4">
              <a:lnSpc>
                <a:spcPct val="90000"/>
              </a:lnSpc>
              <a:spcBef>
                <a:spcPts val="0"/>
              </a:spcBef>
              <a:spcAft>
                <a:spcPts val="0"/>
              </a:spcAft>
              <a:buSzPts val="4800"/>
              <a:buNone/>
              <a:defRPr/>
            </a:lvl5pPr>
            <a:lvl6pPr lvl="5">
              <a:lnSpc>
                <a:spcPct val="90000"/>
              </a:lnSpc>
              <a:spcBef>
                <a:spcPts val="0"/>
              </a:spcBef>
              <a:spcAft>
                <a:spcPts val="0"/>
              </a:spcAft>
              <a:buSzPts val="4800"/>
              <a:buNone/>
              <a:defRPr/>
            </a:lvl6pPr>
            <a:lvl7pPr lvl="6">
              <a:lnSpc>
                <a:spcPct val="90000"/>
              </a:lnSpc>
              <a:spcBef>
                <a:spcPts val="0"/>
              </a:spcBef>
              <a:spcAft>
                <a:spcPts val="0"/>
              </a:spcAft>
              <a:buSzPts val="4800"/>
              <a:buNone/>
              <a:defRPr/>
            </a:lvl7pPr>
            <a:lvl8pPr lvl="7">
              <a:lnSpc>
                <a:spcPct val="90000"/>
              </a:lnSpc>
              <a:spcBef>
                <a:spcPts val="0"/>
              </a:spcBef>
              <a:spcAft>
                <a:spcPts val="0"/>
              </a:spcAft>
              <a:buSzPts val="4800"/>
              <a:buNone/>
              <a:defRPr/>
            </a:lvl8pPr>
            <a:lvl9pPr lvl="8">
              <a:lnSpc>
                <a:spcPct val="90000"/>
              </a:lnSpc>
              <a:spcBef>
                <a:spcPts val="0"/>
              </a:spcBef>
              <a:spcAft>
                <a:spcPts val="0"/>
              </a:spcAft>
              <a:buSzPts val="4800"/>
              <a:buNone/>
              <a:defRPr/>
            </a:lvl9pPr>
          </a:lstStyle>
          <a:p>
            <a:endParaRPr/>
          </a:p>
        </p:txBody>
      </p:sp>
    </p:spTree>
    <p:extLst>
      <p:ext uri="{BB962C8B-B14F-4D97-AF65-F5344CB8AC3E}">
        <p14:creationId xmlns:p14="http://schemas.microsoft.com/office/powerpoint/2010/main" val="958757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C2A4D-D3B7-5432-FF1E-B9B1DF4B5998}"/>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4E00C99A-5264-726E-08F5-5DC5AD2DFBC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Footer Placeholder 4">
            <a:extLst>
              <a:ext uri="{FF2B5EF4-FFF2-40B4-BE49-F238E27FC236}">
                <a16:creationId xmlns:a16="http://schemas.microsoft.com/office/drawing/2014/main" id="{81FD8AF6-3EC2-40E5-9246-CB30AEBD9F74}"/>
              </a:ext>
            </a:extLst>
          </p:cNvPr>
          <p:cNvSpPr txBox="1">
            <a:spLocks/>
          </p:cNvSpPr>
          <p:nvPr userDrawn="1"/>
        </p:nvSpPr>
        <p:spPr>
          <a:xfrm>
            <a:off x="805541" y="6481719"/>
            <a:ext cx="4114800" cy="365125"/>
          </a:xfrm>
          <a:prstGeom prst="rect">
            <a:avLst/>
          </a:prstGeom>
        </p:spPr>
        <p:txBody>
          <a:bodyPr/>
          <a:lstStyle>
            <a:defPPr>
              <a:defRPr lang="en-US"/>
            </a:defPPr>
            <a:lvl1pPr marL="0" algn="l" defTabSz="914400" rtl="0" eaLnBrk="1" latinLnBrk="0" hangingPunct="1">
              <a:defRPr sz="1200" b="1" i="1"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dirty="0">
                <a:latin typeface="Candara Light" panose="020E0502030303020204" pitchFamily="34" charset="0"/>
              </a:rPr>
              <a:t>WT Bootcamp - Cohort 3.1</a:t>
            </a:r>
          </a:p>
        </p:txBody>
      </p:sp>
      <p:sp>
        <p:nvSpPr>
          <p:cNvPr id="8" name="Slide Number Placeholder 5">
            <a:extLst>
              <a:ext uri="{FF2B5EF4-FFF2-40B4-BE49-F238E27FC236}">
                <a16:creationId xmlns:a16="http://schemas.microsoft.com/office/drawing/2014/main" id="{472244F0-A176-4B3B-A92D-B84B28FB485F}"/>
              </a:ext>
            </a:extLst>
          </p:cNvPr>
          <p:cNvSpPr txBox="1">
            <a:spLocks/>
          </p:cNvSpPr>
          <p:nvPr userDrawn="1"/>
        </p:nvSpPr>
        <p:spPr>
          <a:xfrm>
            <a:off x="9344296" y="6481718"/>
            <a:ext cx="2743200" cy="365125"/>
          </a:xfrm>
          <a:prstGeom prst="rect">
            <a:avLst/>
          </a:prstGeom>
        </p:spPr>
        <p:txBody>
          <a:bodyPr/>
          <a:lstStyle>
            <a:defPPr>
              <a:defRPr lang="en-US"/>
            </a:defPPr>
            <a:lvl1pPr marL="0" algn="r" defTabSz="914400" rtl="0" eaLnBrk="1" latinLnBrk="0" hangingPunct="1">
              <a:defRPr sz="1200" b="1" i="1"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F3913332-3863-4AAF-AAE2-BD47060F9600}" type="slidenum">
              <a:rPr lang="en-GB" smtClean="0">
                <a:latin typeface="Candara Light" panose="020E0502030303020204" pitchFamily="34" charset="0"/>
              </a:rPr>
              <a:pPr/>
              <a:t>‹#›</a:t>
            </a:fld>
            <a:endParaRPr lang="en-GB" dirty="0">
              <a:latin typeface="Candara Light" panose="020E0502030303020204" pitchFamily="34" charset="0"/>
            </a:endParaRPr>
          </a:p>
        </p:txBody>
      </p:sp>
    </p:spTree>
    <p:extLst>
      <p:ext uri="{BB962C8B-B14F-4D97-AF65-F5344CB8AC3E}">
        <p14:creationId xmlns:p14="http://schemas.microsoft.com/office/powerpoint/2010/main" val="2722657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FE9D8-A23E-9B46-CF4B-9176C6872820}"/>
              </a:ext>
            </a:extLst>
          </p:cNvPr>
          <p:cNvSpPr>
            <a:spLocks noGrp="1"/>
          </p:cNvSpPr>
          <p:nvPr>
            <p:ph type="title"/>
          </p:nvPr>
        </p:nvSpPr>
        <p:spPr>
          <a:xfrm>
            <a:off x="839788" y="365125"/>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FFEDF402-1015-0FBA-007F-C7486FF220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F72B499-AA8A-D759-6ED6-A9770544084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C9EA9C2E-C95C-71E6-DD40-1EE1EDCB44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9CFDB27-8DA1-82BC-6425-D8EE8A9753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Tree>
    <p:extLst>
      <p:ext uri="{BB962C8B-B14F-4D97-AF65-F5344CB8AC3E}">
        <p14:creationId xmlns:p14="http://schemas.microsoft.com/office/powerpoint/2010/main" val="2642751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DCBB-5FAD-4952-1F69-737D90799182}"/>
              </a:ext>
            </a:extLst>
          </p:cNvPr>
          <p:cNvSpPr>
            <a:spLocks noGrp="1"/>
          </p:cNvSpPr>
          <p:nvPr>
            <p:ph type="title"/>
          </p:nvPr>
        </p:nvSpPr>
        <p:spPr/>
        <p:txBody>
          <a:bodyPr/>
          <a:lstStyle/>
          <a:p>
            <a:r>
              <a:rPr lang="en-US"/>
              <a:t>Click to edit Master title style</a:t>
            </a:r>
            <a:endParaRPr lang="en-ZA"/>
          </a:p>
        </p:txBody>
      </p:sp>
    </p:spTree>
    <p:extLst>
      <p:ext uri="{BB962C8B-B14F-4D97-AF65-F5344CB8AC3E}">
        <p14:creationId xmlns:p14="http://schemas.microsoft.com/office/powerpoint/2010/main" val="1458318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0601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2EF8B-3AC5-2864-1531-A54D420C96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B5E4BB8B-9EE5-8992-CE29-5D369E3DAC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1E7CC5E0-0498-7106-3957-4CB0E75C66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9347434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0132C-26C1-EEFF-8D93-EA8FCCF6D6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D6A0A209-5B05-B4DF-61FF-68A3FF44B1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ZA"/>
          </a:p>
        </p:txBody>
      </p:sp>
      <p:sp>
        <p:nvSpPr>
          <p:cNvPr id="4" name="Text Placeholder 3">
            <a:extLst>
              <a:ext uri="{FF2B5EF4-FFF2-40B4-BE49-F238E27FC236}">
                <a16:creationId xmlns:a16="http://schemas.microsoft.com/office/drawing/2014/main" id="{E37A41C3-06D7-AA06-F1AC-E1B88DE1CB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100662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2F733-3C3A-8ACF-52BC-6D3651D87351}"/>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93909B36-7791-550C-0EEC-259C447020B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Tree>
    <p:extLst>
      <p:ext uri="{BB962C8B-B14F-4D97-AF65-F5344CB8AC3E}">
        <p14:creationId xmlns:p14="http://schemas.microsoft.com/office/powerpoint/2010/main" val="1245751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2F66FDC-79CD-92BD-DE18-E7733E7D490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DBD48D74-EC09-3EAD-8B4C-D9D5E8C4717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Tree>
    <p:extLst>
      <p:ext uri="{BB962C8B-B14F-4D97-AF65-F5344CB8AC3E}">
        <p14:creationId xmlns:p14="http://schemas.microsoft.com/office/powerpoint/2010/main" val="2883249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B050"/>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80C38B3-F419-0AA2-141B-05E5294C2F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F980D7E2-9164-8173-F79B-8F67FE189B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pic>
        <p:nvPicPr>
          <p:cNvPr id="8" name="Picture 7">
            <a:extLst>
              <a:ext uri="{FF2B5EF4-FFF2-40B4-BE49-F238E27FC236}">
                <a16:creationId xmlns:a16="http://schemas.microsoft.com/office/drawing/2014/main" id="{331878C2-C891-434D-99F2-A1BB5781B330}"/>
              </a:ext>
            </a:extLst>
          </p:cNvPr>
          <p:cNvPicPr>
            <a:picLocks noChangeAspect="1"/>
          </p:cNvPicPr>
          <p:nvPr userDrawn="1"/>
        </p:nvPicPr>
        <p:blipFill>
          <a:blip r:embed="rId12">
            <a:lum bright="70000" contrast="-70000"/>
            <a:alphaModFix amt="35000"/>
            <a:extLst>
              <a:ext uri="{BEBA8EAE-BF5A-486C-A8C5-ECC9F3942E4B}">
                <a14:imgProps xmlns:a14="http://schemas.microsoft.com/office/drawing/2010/main">
                  <a14:imgLayer r:embed="rId13">
                    <a14:imgEffect>
                      <a14:artisticPhotocopy/>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320910548"/>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jf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0B050"/>
            </a:gs>
            <a:gs pos="40000">
              <a:schemeClr val="accent6">
                <a:lumMod val="89000"/>
              </a:schemeClr>
            </a:gs>
            <a:gs pos="69000">
              <a:schemeClr val="accent6">
                <a:lumMod val="75000"/>
              </a:schemeClr>
            </a:gs>
            <a:gs pos="100000">
              <a:schemeClr val="accent6">
                <a:lumMod val="70000"/>
              </a:schemeClr>
            </a:gs>
          </a:gsLst>
          <a:path path="circle">
            <a:fillToRect l="50000" t="50000" r="50000" b="50000"/>
          </a:path>
          <a:tileRect/>
        </a:gradFill>
        <a:effectLst/>
      </p:bgPr>
    </p:bg>
    <p:spTree>
      <p:nvGrpSpPr>
        <p:cNvPr id="1" name="Shape 62"/>
        <p:cNvGrpSpPr/>
        <p:nvPr/>
      </p:nvGrpSpPr>
      <p:grpSpPr>
        <a:xfrm>
          <a:off x="0" y="0"/>
          <a:ext cx="0" cy="0"/>
          <a:chOff x="0" y="0"/>
          <a:chExt cx="0" cy="0"/>
        </a:xfrm>
      </p:grpSpPr>
      <p:pic>
        <p:nvPicPr>
          <p:cNvPr id="4" name="Picture 3">
            <a:extLst>
              <a:ext uri="{FF2B5EF4-FFF2-40B4-BE49-F238E27FC236}">
                <a16:creationId xmlns:a16="http://schemas.microsoft.com/office/drawing/2014/main" id="{6701D880-5A83-4FD7-959F-7F07229C5B34}"/>
              </a:ext>
            </a:extLst>
          </p:cNvPr>
          <p:cNvPicPr>
            <a:picLocks noChangeAspect="1"/>
          </p:cNvPicPr>
          <p:nvPr/>
        </p:nvPicPr>
        <p:blipFill>
          <a:blip r:embed="rId3">
            <a:duotone>
              <a:schemeClr val="bg2">
                <a:shade val="45000"/>
                <a:satMod val="135000"/>
              </a:schemeClr>
              <a:prstClr val="white"/>
            </a:duotone>
            <a:alphaModFix amt="50000"/>
            <a:extLst>
              <a:ext uri="{28A0092B-C50C-407E-A947-70E740481C1C}">
                <a14:useLocalDpi xmlns:a14="http://schemas.microsoft.com/office/drawing/2010/main" val="0"/>
              </a:ext>
            </a:extLst>
          </a:blip>
          <a:stretch>
            <a:fillRect/>
          </a:stretch>
        </p:blipFill>
        <p:spPr>
          <a:xfrm>
            <a:off x="0" y="11875"/>
            <a:ext cx="12192000" cy="6856694"/>
          </a:xfrm>
          <a:prstGeom prst="rect">
            <a:avLst/>
          </a:prstGeom>
          <a:effectLst>
            <a:glow rad="228600">
              <a:schemeClr val="accent6">
                <a:satMod val="175000"/>
                <a:alpha val="40000"/>
              </a:schemeClr>
            </a:glow>
          </a:effectLst>
        </p:spPr>
      </p:pic>
      <p:sp>
        <p:nvSpPr>
          <p:cNvPr id="338" name="Google Shape;338;p12"/>
          <p:cNvSpPr txBox="1">
            <a:spLocks noGrp="1"/>
          </p:cNvSpPr>
          <p:nvPr>
            <p:ph type="ctrTitle"/>
          </p:nvPr>
        </p:nvSpPr>
        <p:spPr>
          <a:xfrm>
            <a:off x="1202883" y="950172"/>
            <a:ext cx="9786234" cy="1610013"/>
          </a:xfrm>
          <a:prstGeom prst="rect">
            <a:avLst/>
          </a:prstGeom>
        </p:spPr>
        <p:txBody>
          <a:bodyPr spcFirstLastPara="1" vert="horz" wrap="square" lIns="0" tIns="0" rIns="0" bIns="0" rtlCol="0" anchor="ctr" anchorCtr="0">
            <a:noAutofit/>
          </a:bodyPr>
          <a:lstStyle/>
          <a:p>
            <a:pPr algn="ct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ANALYSIS OF THE  HEALTH COST OF CLIMATE CHANGE DRIVEN NATURAL DISASTERS IN UGANDA</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sz="4000" b="1" dirty="0">
              <a:solidFill>
                <a:schemeClr val="tx2">
                  <a:lumMod val="10000"/>
                </a:schemeClr>
              </a:solidFill>
              <a:effectLst>
                <a:innerShdw blurRad="63500" dist="50800" dir="10800000">
                  <a:prstClr val="black">
                    <a:alpha val="50000"/>
                  </a:prstClr>
                </a:innerShdw>
              </a:effectLst>
              <a:latin typeface="Candara" panose="020E0502030303020204" pitchFamily="34" charset="0"/>
            </a:endParaRPr>
          </a:p>
        </p:txBody>
      </p:sp>
      <p:sp>
        <p:nvSpPr>
          <p:cNvPr id="7" name="TextBox 6">
            <a:extLst>
              <a:ext uri="{FF2B5EF4-FFF2-40B4-BE49-F238E27FC236}">
                <a16:creationId xmlns:a16="http://schemas.microsoft.com/office/drawing/2014/main" id="{427826AE-DE7D-B529-666C-862B03BD2421}"/>
              </a:ext>
            </a:extLst>
          </p:cNvPr>
          <p:cNvSpPr txBox="1"/>
          <p:nvPr/>
        </p:nvSpPr>
        <p:spPr>
          <a:xfrm>
            <a:off x="3862841" y="2264089"/>
            <a:ext cx="3766544" cy="1938992"/>
          </a:xfrm>
          <a:prstGeom prst="rect">
            <a:avLst/>
          </a:prstGeom>
          <a:noFill/>
          <a:scene3d>
            <a:camera prst="orthographicFront"/>
            <a:lightRig rig="threePt" dir="t"/>
          </a:scene3d>
          <a:sp3d>
            <a:bevelT prst="angle"/>
          </a:sp3d>
        </p:spPr>
        <p:txBody>
          <a:bodyPr wrap="none" rtlCol="0">
            <a:spAutoFit/>
          </a:bodyPr>
          <a:lstStyle/>
          <a:p>
            <a:pPr algn="ctr"/>
            <a:r>
              <a:rPr lang="en-ZA" sz="4000" b="1" dirty="0">
                <a:solidFill>
                  <a:schemeClr val="tx1">
                    <a:lumMod val="75000"/>
                    <a:lumOff val="25000"/>
                  </a:schemeClr>
                </a:solidFill>
                <a:effectLst>
                  <a:outerShdw blurRad="50800" dist="38100" dir="2700000" algn="tl" rotWithShape="0">
                    <a:prstClr val="black">
                      <a:alpha val="40000"/>
                    </a:prstClr>
                  </a:outerShdw>
                </a:effectLst>
                <a:latin typeface="Candara Light" panose="020E0502030303020204" pitchFamily="34" charset="0"/>
              </a:rPr>
              <a:t>BY PATIENCE</a:t>
            </a:r>
          </a:p>
          <a:p>
            <a:pPr algn="ctr"/>
            <a:r>
              <a:rPr lang="en-ZA" sz="4000" b="1" dirty="0">
                <a:solidFill>
                  <a:schemeClr val="tx1">
                    <a:lumMod val="75000"/>
                    <a:lumOff val="25000"/>
                  </a:schemeClr>
                </a:solidFill>
                <a:effectLst>
                  <a:outerShdw blurRad="50800" dist="38100" dir="2700000" algn="tl" rotWithShape="0">
                    <a:prstClr val="black">
                      <a:alpha val="40000"/>
                    </a:prstClr>
                  </a:outerShdw>
                </a:effectLst>
                <a:latin typeface="Candara Light" panose="020E0502030303020204" pitchFamily="34" charset="0"/>
              </a:rPr>
              <a:t>Graduate Trainee</a:t>
            </a:r>
          </a:p>
          <a:p>
            <a:pPr algn="ctr"/>
            <a:r>
              <a:rPr lang="en-ZA" sz="4000" b="1" dirty="0">
                <a:solidFill>
                  <a:schemeClr val="tx1">
                    <a:lumMod val="75000"/>
                    <a:lumOff val="25000"/>
                  </a:schemeClr>
                </a:solidFill>
                <a:effectLst>
                  <a:outerShdw blurRad="50800" dist="38100" dir="2700000" algn="tl" rotWithShape="0">
                    <a:prstClr val="black">
                      <a:alpha val="40000"/>
                    </a:prstClr>
                  </a:outerShdw>
                </a:effectLst>
                <a:latin typeface="Candara Light" panose="020E0502030303020204" pitchFamily="34" charset="0"/>
              </a:rPr>
              <a:t>TAU</a:t>
            </a:r>
          </a:p>
        </p:txBody>
      </p:sp>
      <p:pic>
        <p:nvPicPr>
          <p:cNvPr id="5" name="Picture 4">
            <a:extLst>
              <a:ext uri="{FF2B5EF4-FFF2-40B4-BE49-F238E27FC236}">
                <a16:creationId xmlns:a16="http://schemas.microsoft.com/office/drawing/2014/main" id="{094083E9-03F9-C9E9-C93C-6236A538A6E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7255" y="4554087"/>
            <a:ext cx="2162477" cy="2114845"/>
          </a:xfrm>
          <a:prstGeom prst="rect">
            <a:avLst/>
          </a:prstGeom>
        </p:spPr>
      </p:pic>
      <p:pic>
        <p:nvPicPr>
          <p:cNvPr id="10" name="Picture 9">
            <a:extLst>
              <a:ext uri="{FF2B5EF4-FFF2-40B4-BE49-F238E27FC236}">
                <a16:creationId xmlns:a16="http://schemas.microsoft.com/office/drawing/2014/main" id="{EA352438-C319-82BA-7D4B-BC9C5A0063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48875" y="4554087"/>
            <a:ext cx="2143125" cy="2143125"/>
          </a:xfrm>
          <a:prstGeom prst="rect">
            <a:avLst/>
          </a:prstGeom>
        </p:spPr>
      </p:pic>
      <p:pic>
        <p:nvPicPr>
          <p:cNvPr id="12" name="Picture 11">
            <a:extLst>
              <a:ext uri="{FF2B5EF4-FFF2-40B4-BE49-F238E27FC236}">
                <a16:creationId xmlns:a16="http://schemas.microsoft.com/office/drawing/2014/main" id="{C4191E99-3C4C-CB66-0312-9D3C216EC9F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07450" y="4798127"/>
            <a:ext cx="6274122" cy="170823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16B260-403D-4EAA-A3D7-47EFAB10EE73}"/>
              </a:ext>
            </a:extLst>
          </p:cNvPr>
          <p:cNvSpPr txBox="1">
            <a:spLocks/>
          </p:cNvSpPr>
          <p:nvPr/>
        </p:nvSpPr>
        <p:spPr>
          <a:xfrm>
            <a:off x="785573" y="189658"/>
            <a:ext cx="10515600" cy="8704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800" b="1" dirty="0">
                <a:solidFill>
                  <a:srgbClr val="C31F33"/>
                </a:solidFill>
                <a:latin typeface="Candara" panose="020E0502030303020204" pitchFamily="34" charset="0"/>
              </a:rPr>
              <a:t>TOTAL INJURIES</a:t>
            </a:r>
          </a:p>
        </p:txBody>
      </p:sp>
      <p:cxnSp>
        <p:nvCxnSpPr>
          <p:cNvPr id="7" name="Straight Connector 6">
            <a:extLst>
              <a:ext uri="{FF2B5EF4-FFF2-40B4-BE49-F238E27FC236}">
                <a16:creationId xmlns:a16="http://schemas.microsoft.com/office/drawing/2014/main" id="{E9B1F30C-59B1-4351-91D6-86A8DE129B8C}"/>
              </a:ext>
            </a:extLst>
          </p:cNvPr>
          <p:cNvCxnSpPr/>
          <p:nvPr/>
        </p:nvCxnSpPr>
        <p:spPr>
          <a:xfrm>
            <a:off x="785573" y="1197977"/>
            <a:ext cx="10515600" cy="0"/>
          </a:xfrm>
          <a:prstGeom prst="line">
            <a:avLst/>
          </a:prstGeom>
          <a:ln w="222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1EEFC2BA-08F7-1860-7D9F-8773DB4BD1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381" y="1409595"/>
            <a:ext cx="11649694" cy="5461655"/>
          </a:xfrm>
          <a:prstGeom prst="rect">
            <a:avLst/>
          </a:prstGeom>
        </p:spPr>
      </p:pic>
    </p:spTree>
    <p:extLst>
      <p:ext uri="{BB962C8B-B14F-4D97-AF65-F5344CB8AC3E}">
        <p14:creationId xmlns:p14="http://schemas.microsoft.com/office/powerpoint/2010/main" val="3447269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5582069-5A25-4DF8-8557-6AF035986104}"/>
              </a:ext>
            </a:extLst>
          </p:cNvPr>
          <p:cNvSpPr txBox="1">
            <a:spLocks/>
          </p:cNvSpPr>
          <p:nvPr/>
        </p:nvSpPr>
        <p:spPr>
          <a:xfrm>
            <a:off x="241300" y="126963"/>
            <a:ext cx="11734800"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4800" b="1" dirty="0">
                <a:solidFill>
                  <a:srgbClr val="C31F33"/>
                </a:solidFill>
                <a:latin typeface="Candara" panose="020E0502030303020204" pitchFamily="34" charset="0"/>
              </a:rPr>
              <a:t>CPI trends</a:t>
            </a:r>
          </a:p>
        </p:txBody>
      </p:sp>
      <p:pic>
        <p:nvPicPr>
          <p:cNvPr id="4" name="Picture 3">
            <a:extLst>
              <a:ext uri="{FF2B5EF4-FFF2-40B4-BE49-F238E27FC236}">
                <a16:creationId xmlns:a16="http://schemas.microsoft.com/office/drawing/2014/main" id="{E13D1180-A9B7-C649-7A72-F7EB81400F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300" y="1796966"/>
            <a:ext cx="11734800" cy="5061034"/>
          </a:xfrm>
          <a:prstGeom prst="rect">
            <a:avLst/>
          </a:prstGeom>
        </p:spPr>
      </p:pic>
    </p:spTree>
    <p:extLst>
      <p:ext uri="{BB962C8B-B14F-4D97-AF65-F5344CB8AC3E}">
        <p14:creationId xmlns:p14="http://schemas.microsoft.com/office/powerpoint/2010/main" val="3177792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85573" y="1303990"/>
            <a:ext cx="10515600" cy="5134910"/>
          </a:xfrm>
        </p:spPr>
        <p:txBody>
          <a:bodyPr>
            <a:noAutofit/>
          </a:bodyPr>
          <a:lstStyle/>
          <a:p>
            <a:pPr marL="514350" indent="-514350" algn="just">
              <a:buClr>
                <a:srgbClr val="C31F33"/>
              </a:buClr>
              <a:buSzPct val="150000"/>
              <a:buFont typeface="+mj-lt"/>
              <a:buAutoNum type="arabicPeriod"/>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absence of some specific details, such as river basins for certain events, might hinder a comprehensive understanding of the geographical aspects of disasters. </a:t>
            </a:r>
          </a:p>
          <a:p>
            <a:pPr marL="514350" indent="-514350" algn="just">
              <a:buClr>
                <a:srgbClr val="C31F33"/>
              </a:buClr>
              <a:buSzPct val="150000"/>
              <a:buFont typeface="+mj-lt"/>
              <a:buAutoNum type="arabicPeriod"/>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Additionally, variations in reporting practices over time and across regions could impact the consistency and reliability of the data.</a:t>
            </a:r>
          </a:p>
          <a:p>
            <a:pPr marL="514350" indent="-514350" algn="just">
              <a:buClr>
                <a:srgbClr val="C31F33"/>
              </a:buClr>
              <a:buSzPct val="150000"/>
              <a:buFont typeface="+mj-lt"/>
              <a:buAutoNum type="arabicPeriod"/>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The lack of detailed information on specific interventions and their effectiveness during epidemics could limit the insights into the public health response. </a:t>
            </a:r>
            <a:endParaRPr lang="en-US" sz="1800" dirty="0">
              <a:latin typeface="Times New Roman" panose="02020603050405020304" pitchFamily="18" charset="0"/>
              <a:ea typeface="Times New Roman" panose="02020603050405020304" pitchFamily="18" charset="0"/>
              <a:cs typeface="Times New Roman" panose="02020603050405020304" pitchFamily="18" charset="0"/>
            </a:endParaRPr>
          </a:p>
          <a:p>
            <a:pPr marL="514350" indent="-514350" algn="just">
              <a:buClr>
                <a:srgbClr val="C31F33"/>
              </a:buClr>
              <a:buSzPct val="150000"/>
              <a:buFont typeface="+mj-lt"/>
              <a:buAutoNum type="arabicPeriod"/>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dataset's cutoff in 2023 means that more recent developments and evolving trends might not be fully captured.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buClr>
                <a:srgbClr val="C31F33"/>
              </a:buClr>
              <a:buSzPct val="150000"/>
              <a:buNone/>
            </a:pPr>
            <a:endParaRPr lang="en-US" dirty="0">
              <a:latin typeface="Candara Light" panose="020E0502030303020204" pitchFamily="34" charset="0"/>
            </a:endParaRPr>
          </a:p>
          <a:p>
            <a:pPr marL="514350" indent="-514350" algn="just">
              <a:buClr>
                <a:srgbClr val="C31F33"/>
              </a:buClr>
              <a:buSzPct val="150000"/>
              <a:buFont typeface="+mj-lt"/>
              <a:buAutoNum type="arabicPeriod"/>
            </a:pPr>
            <a:endParaRPr lang="en-US" dirty="0">
              <a:latin typeface="Candara Light" panose="020E0502030303020204" pitchFamily="34" charset="0"/>
            </a:endParaRPr>
          </a:p>
          <a:p>
            <a:pPr marL="514350" indent="-514350" algn="just">
              <a:buClr>
                <a:srgbClr val="C31F33"/>
              </a:buClr>
              <a:buSzPct val="150000"/>
              <a:buFont typeface="+mj-lt"/>
              <a:buAutoNum type="arabicPeriod"/>
            </a:pPr>
            <a:endParaRPr lang="en-US" dirty="0">
              <a:latin typeface="Candara Light" panose="020E0502030303020204" pitchFamily="34" charset="0"/>
            </a:endParaRPr>
          </a:p>
          <a:p>
            <a:pPr marL="514350" indent="-514350" algn="just">
              <a:buClr>
                <a:srgbClr val="C31F33"/>
              </a:buClr>
              <a:buSzPct val="150000"/>
              <a:buFont typeface="+mj-lt"/>
              <a:buAutoNum type="arabicPeriod"/>
            </a:pPr>
            <a:endParaRPr lang="en-US" dirty="0">
              <a:latin typeface="Candara Light" panose="020E0502030303020204" pitchFamily="34" charset="0"/>
            </a:endParaRPr>
          </a:p>
          <a:p>
            <a:pPr marL="514350" indent="-514350" algn="just">
              <a:buClr>
                <a:srgbClr val="C31F33"/>
              </a:buClr>
              <a:buSzPct val="150000"/>
              <a:buFont typeface="+mj-lt"/>
              <a:buAutoNum type="arabicPeriod"/>
            </a:pPr>
            <a:endParaRPr lang="en-US" dirty="0">
              <a:latin typeface="Candara Light" panose="020E0502030303020204" pitchFamily="34" charset="0"/>
            </a:endParaRPr>
          </a:p>
        </p:txBody>
      </p:sp>
      <p:sp>
        <p:nvSpPr>
          <p:cNvPr id="6" name="Title 1">
            <a:extLst>
              <a:ext uri="{FF2B5EF4-FFF2-40B4-BE49-F238E27FC236}">
                <a16:creationId xmlns:a16="http://schemas.microsoft.com/office/drawing/2014/main" id="{B706F814-6208-4879-B1BB-0C3F2353AFB4}"/>
              </a:ext>
            </a:extLst>
          </p:cNvPr>
          <p:cNvSpPr txBox="1">
            <a:spLocks/>
          </p:cNvSpPr>
          <p:nvPr/>
        </p:nvSpPr>
        <p:spPr>
          <a:xfrm>
            <a:off x="785573" y="433534"/>
            <a:ext cx="10515600" cy="8704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800" b="1" dirty="0">
                <a:solidFill>
                  <a:srgbClr val="C31F33"/>
                </a:solidFill>
                <a:latin typeface="Candara" panose="020E0502030303020204" pitchFamily="34" charset="0"/>
              </a:rPr>
              <a:t>OBSERVATIONS</a:t>
            </a:r>
          </a:p>
        </p:txBody>
      </p:sp>
      <p:cxnSp>
        <p:nvCxnSpPr>
          <p:cNvPr id="9" name="Straight Connector 8">
            <a:extLst>
              <a:ext uri="{FF2B5EF4-FFF2-40B4-BE49-F238E27FC236}">
                <a16:creationId xmlns:a16="http://schemas.microsoft.com/office/drawing/2014/main" id="{E786C320-0CBE-4556-8C7F-0BB17D621963}"/>
              </a:ext>
            </a:extLst>
          </p:cNvPr>
          <p:cNvCxnSpPr/>
          <p:nvPr/>
        </p:nvCxnSpPr>
        <p:spPr>
          <a:xfrm>
            <a:off x="785573" y="1197977"/>
            <a:ext cx="10515600" cy="0"/>
          </a:xfrm>
          <a:prstGeom prst="line">
            <a:avLst/>
          </a:prstGeom>
          <a:ln w="222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DC0E7AE2-4F62-3EC1-502B-F778CB81AD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595" y="4334494"/>
            <a:ext cx="11313349" cy="2523505"/>
          </a:xfrm>
          <a:prstGeom prst="rect">
            <a:avLst/>
          </a:prstGeom>
        </p:spPr>
      </p:pic>
    </p:spTree>
    <p:extLst>
      <p:ext uri="{BB962C8B-B14F-4D97-AF65-F5344CB8AC3E}">
        <p14:creationId xmlns:p14="http://schemas.microsoft.com/office/powerpoint/2010/main" val="3178556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85573" y="1303990"/>
            <a:ext cx="10515600" cy="4982510"/>
          </a:xfrm>
        </p:spPr>
        <p:txBody>
          <a:bodyPr>
            <a:normAutofit/>
          </a:bodyPr>
          <a:lstStyle/>
          <a:p>
            <a:pPr marL="514350" indent="-514350" fontAlgn="t">
              <a:buFont typeface="+mj-lt"/>
              <a:buAutoNum type="arabicPeriod"/>
            </a:pPr>
            <a:r>
              <a:rPr lang="en-GB" dirty="0"/>
              <a:t>Sensitization of the  ministry on the importance of making these data available consistently on websites</a:t>
            </a:r>
          </a:p>
          <a:p>
            <a:pPr marL="514350" indent="-514350" fontAlgn="t">
              <a:buFont typeface="+mj-lt"/>
              <a:buAutoNum type="arabicPeriod"/>
            </a:pPr>
            <a:r>
              <a:rPr lang="en-US" dirty="0"/>
              <a:t>Develop clear guidelines for data collection and reporting to ensure consistency, comparability, and reliability of information, even as reporting practices evolve.</a:t>
            </a:r>
          </a:p>
          <a:p>
            <a:pPr marL="514350" indent="-514350" fontAlgn="t">
              <a:buFont typeface="+mj-lt"/>
              <a:buAutoNum type="arabicPeriod"/>
            </a:pPr>
            <a:r>
              <a:rPr lang="en-US" dirty="0"/>
              <a:t>Augment the dataset with detailed information on specific interventions and their effectiveness during epidemics. </a:t>
            </a:r>
          </a:p>
          <a:p>
            <a:pPr marL="514350" indent="-514350" fontAlgn="t">
              <a:buFont typeface="+mj-lt"/>
              <a:buAutoNum type="arabicPeriod"/>
            </a:pPr>
            <a:endParaRPr lang="en-ZW" dirty="0"/>
          </a:p>
        </p:txBody>
      </p:sp>
      <p:sp>
        <p:nvSpPr>
          <p:cNvPr id="6" name="Title 1">
            <a:extLst>
              <a:ext uri="{FF2B5EF4-FFF2-40B4-BE49-F238E27FC236}">
                <a16:creationId xmlns:a16="http://schemas.microsoft.com/office/drawing/2014/main" id="{002ED043-0CE6-4155-8803-888C9C092D47}"/>
              </a:ext>
            </a:extLst>
          </p:cNvPr>
          <p:cNvSpPr txBox="1">
            <a:spLocks/>
          </p:cNvSpPr>
          <p:nvPr/>
        </p:nvSpPr>
        <p:spPr>
          <a:xfrm>
            <a:off x="785573" y="433534"/>
            <a:ext cx="10515600" cy="8704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800" b="1" dirty="0">
                <a:solidFill>
                  <a:srgbClr val="C31F33"/>
                </a:solidFill>
                <a:latin typeface="Candara" panose="020E0502030303020204" pitchFamily="34" charset="0"/>
              </a:rPr>
              <a:t>RECOMMENDATIONS</a:t>
            </a:r>
          </a:p>
        </p:txBody>
      </p:sp>
      <p:cxnSp>
        <p:nvCxnSpPr>
          <p:cNvPr id="9" name="Straight Connector 8">
            <a:extLst>
              <a:ext uri="{FF2B5EF4-FFF2-40B4-BE49-F238E27FC236}">
                <a16:creationId xmlns:a16="http://schemas.microsoft.com/office/drawing/2014/main" id="{7CBA93B6-19AD-457A-A14C-82540FACD86B}"/>
              </a:ext>
            </a:extLst>
          </p:cNvPr>
          <p:cNvCxnSpPr/>
          <p:nvPr/>
        </p:nvCxnSpPr>
        <p:spPr>
          <a:xfrm>
            <a:off x="785573" y="1197977"/>
            <a:ext cx="10515600" cy="0"/>
          </a:xfrm>
          <a:prstGeom prst="line">
            <a:avLst/>
          </a:prstGeom>
          <a:ln w="222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3C4BA18E-D0FD-517F-3957-8447AA0ED8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09760" y="4457701"/>
            <a:ext cx="2345099" cy="2400300"/>
          </a:xfrm>
          <a:prstGeom prst="rect">
            <a:avLst/>
          </a:prstGeom>
        </p:spPr>
      </p:pic>
      <p:pic>
        <p:nvPicPr>
          <p:cNvPr id="7" name="Picture 6">
            <a:extLst>
              <a:ext uri="{FF2B5EF4-FFF2-40B4-BE49-F238E27FC236}">
                <a16:creationId xmlns:a16="http://schemas.microsoft.com/office/drawing/2014/main" id="{D6B7D2AA-4DF7-4ED1-3D1A-E07FF8DE1A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7141" y="5006342"/>
            <a:ext cx="2143125" cy="1851658"/>
          </a:xfrm>
          <a:prstGeom prst="rect">
            <a:avLst/>
          </a:prstGeom>
        </p:spPr>
      </p:pic>
    </p:spTree>
    <p:extLst>
      <p:ext uri="{BB962C8B-B14F-4D97-AF65-F5344CB8AC3E}">
        <p14:creationId xmlns:p14="http://schemas.microsoft.com/office/powerpoint/2010/main" val="4555390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0822" y="1621199"/>
            <a:ext cx="11625943" cy="4351338"/>
          </a:xfrm>
        </p:spPr>
        <p:txBody>
          <a:bodyPr>
            <a:normAutofit/>
          </a:bodyPr>
          <a:lstStyle/>
          <a:p>
            <a:pPr marL="0" indent="0" algn="ctr" fontAlgn="t">
              <a:lnSpc>
                <a:spcPct val="80000"/>
              </a:lnSpc>
              <a:buNone/>
            </a:pPr>
            <a:r>
              <a:rPr lang="en-US" sz="3200" dirty="0">
                <a:latin typeface="Times New Roman" panose="02020603050405020304" pitchFamily="18" charset="0"/>
                <a:cs typeface="Times New Roman" panose="02020603050405020304" pitchFamily="18" charset="0"/>
              </a:rPr>
              <a:t>Uganda's experience with natural disasters spanning from 1901 to 2023 has been marked by</a:t>
            </a:r>
            <a:r>
              <a:rPr lang="en-US" sz="2000" b="0" i="0" dirty="0">
                <a:solidFill>
                  <a:srgbClr val="374151"/>
                </a:solidFill>
                <a:effectLst/>
                <a:latin typeface="Söhne"/>
              </a:rPr>
              <a:t> </a:t>
            </a:r>
            <a:r>
              <a:rPr lang="en-US" dirty="0">
                <a:latin typeface="Times New Roman" panose="02020603050405020304" pitchFamily="18" charset="0"/>
                <a:cs typeface="Times New Roman" panose="02020603050405020304" pitchFamily="18" charset="0"/>
              </a:rPr>
              <a:t>catastrophic destruction</a:t>
            </a:r>
            <a:r>
              <a:rPr lang="en-US" sz="3200" dirty="0">
                <a:latin typeface="Times New Roman" panose="02020603050405020304" pitchFamily="18" charset="0"/>
                <a:cs typeface="Times New Roman" panose="02020603050405020304" pitchFamily="18" charset="0"/>
              </a:rPr>
              <a:t>, impacting millions of lives, causing significant economic losses, and claiming a substantial number of casualties. The findings underscore the critical importance of bolstering preparedness, response, and recovery efforts. Addressing vulnerabilities, investing in resilient infrastructure, and implementing proactive strategies are imperative to mitigate the dire consequences of future disasters and safeguard the well-being of Uganda's population</a:t>
            </a:r>
            <a:r>
              <a:rPr lang="en-US" sz="1800" dirty="0">
                <a:solidFill>
                  <a:srgbClr val="0F0F0F"/>
                </a:solidFill>
                <a:effectLst/>
                <a:latin typeface="Segoe UI" panose="020B0502040204020203" pitchFamily="34"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ctr" fontAlgn="t">
              <a:lnSpc>
                <a:spcPct val="80000"/>
              </a:lnSpc>
              <a:buNone/>
            </a:pPr>
            <a:endParaRPr lang="en-GB" sz="4400" dirty="0">
              <a:latin typeface="Candara Light" panose="020E0502030303020204" pitchFamily="34" charset="0"/>
            </a:endParaRPr>
          </a:p>
        </p:txBody>
      </p:sp>
      <p:sp>
        <p:nvSpPr>
          <p:cNvPr id="6" name="Title 1">
            <a:extLst>
              <a:ext uri="{FF2B5EF4-FFF2-40B4-BE49-F238E27FC236}">
                <a16:creationId xmlns:a16="http://schemas.microsoft.com/office/drawing/2014/main" id="{002ED043-0CE6-4155-8803-888C9C092D47}"/>
              </a:ext>
            </a:extLst>
          </p:cNvPr>
          <p:cNvSpPr txBox="1">
            <a:spLocks/>
          </p:cNvSpPr>
          <p:nvPr/>
        </p:nvSpPr>
        <p:spPr>
          <a:xfrm>
            <a:off x="785573" y="433534"/>
            <a:ext cx="10515600" cy="8704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800" b="1" dirty="0">
                <a:solidFill>
                  <a:srgbClr val="C31F33"/>
                </a:solidFill>
                <a:latin typeface="Candara" panose="020E0502030303020204" pitchFamily="34" charset="0"/>
              </a:rPr>
              <a:t>CONCLUSION</a:t>
            </a:r>
          </a:p>
        </p:txBody>
      </p:sp>
      <p:cxnSp>
        <p:nvCxnSpPr>
          <p:cNvPr id="9" name="Straight Connector 8">
            <a:extLst>
              <a:ext uri="{FF2B5EF4-FFF2-40B4-BE49-F238E27FC236}">
                <a16:creationId xmlns:a16="http://schemas.microsoft.com/office/drawing/2014/main" id="{7CBA93B6-19AD-457A-A14C-82540FACD86B}"/>
              </a:ext>
            </a:extLst>
          </p:cNvPr>
          <p:cNvCxnSpPr/>
          <p:nvPr/>
        </p:nvCxnSpPr>
        <p:spPr>
          <a:xfrm>
            <a:off x="785573" y="1197977"/>
            <a:ext cx="10515600" cy="0"/>
          </a:xfrm>
          <a:prstGeom prst="line">
            <a:avLst/>
          </a:prstGeom>
          <a:ln w="222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BF5F929B-D19A-E0FA-D293-C9FC87F953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235" y="4983481"/>
            <a:ext cx="3473629" cy="1725930"/>
          </a:xfrm>
          <a:prstGeom prst="rect">
            <a:avLst/>
          </a:prstGeom>
        </p:spPr>
      </p:pic>
    </p:spTree>
    <p:extLst>
      <p:ext uri="{BB962C8B-B14F-4D97-AF65-F5344CB8AC3E}">
        <p14:creationId xmlns:p14="http://schemas.microsoft.com/office/powerpoint/2010/main" val="3497924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258182"/>
            <a:ext cx="10515600" cy="1325563"/>
          </a:xfrm>
        </p:spPr>
        <p:txBody>
          <a:bodyPr>
            <a:normAutofit/>
          </a:bodyPr>
          <a:lstStyle/>
          <a:p>
            <a:pPr algn="ctr"/>
            <a:r>
              <a:rPr lang="en-US" sz="4800" b="1" dirty="0">
                <a:solidFill>
                  <a:srgbClr val="C31F33"/>
                </a:solidFill>
                <a:latin typeface="Candara" panose="020E0502030303020204" pitchFamily="34" charset="0"/>
              </a:rPr>
              <a:t>TABLE OF CONTENT</a:t>
            </a:r>
            <a:endParaRPr lang="en-GB" sz="4800" b="1" dirty="0">
              <a:solidFill>
                <a:srgbClr val="C31F33"/>
              </a:solidFill>
              <a:latin typeface="Candara" panose="020E0502030303020204" pitchFamily="34" charset="0"/>
            </a:endParaRPr>
          </a:p>
        </p:txBody>
      </p:sp>
      <p:sp>
        <p:nvSpPr>
          <p:cNvPr id="3" name="Content Placeholder 2"/>
          <p:cNvSpPr>
            <a:spLocks noGrp="1"/>
          </p:cNvSpPr>
          <p:nvPr>
            <p:ph idx="1"/>
          </p:nvPr>
        </p:nvSpPr>
        <p:spPr>
          <a:xfrm>
            <a:off x="838200" y="1640097"/>
            <a:ext cx="10515600" cy="4351338"/>
          </a:xfrm>
        </p:spPr>
        <p:txBody>
          <a:bodyPr>
            <a:normAutofit/>
          </a:bodyPr>
          <a:lstStyle/>
          <a:p>
            <a:pPr>
              <a:buClr>
                <a:srgbClr val="C31F33"/>
              </a:buClr>
            </a:pPr>
            <a:r>
              <a:rPr lang="en-US" dirty="0">
                <a:latin typeface="Times New Roman" panose="02020603050405020304" pitchFamily="18" charset="0"/>
                <a:cs typeface="Times New Roman" panose="02020603050405020304" pitchFamily="18" charset="0"/>
              </a:rPr>
              <a:t>Introduction</a:t>
            </a:r>
          </a:p>
          <a:p>
            <a:pPr>
              <a:buClr>
                <a:srgbClr val="C31F33"/>
              </a:buClr>
            </a:pPr>
            <a:r>
              <a:rPr lang="en-US" dirty="0">
                <a:latin typeface="Times New Roman" panose="02020603050405020304" pitchFamily="18" charset="0"/>
                <a:cs typeface="Times New Roman" panose="02020603050405020304" pitchFamily="18" charset="0"/>
              </a:rPr>
              <a:t>Scope of Analysis</a:t>
            </a:r>
          </a:p>
          <a:p>
            <a:pPr>
              <a:buClr>
                <a:srgbClr val="C31F33"/>
              </a:buClr>
            </a:pPr>
            <a:r>
              <a:rPr lang="en-US" dirty="0">
                <a:latin typeface="Times New Roman" panose="02020603050405020304" pitchFamily="18" charset="0"/>
                <a:cs typeface="Times New Roman" panose="02020603050405020304" pitchFamily="18" charset="0"/>
              </a:rPr>
              <a:t>Power BI Utilization </a:t>
            </a:r>
          </a:p>
          <a:p>
            <a:pPr>
              <a:buClr>
                <a:srgbClr val="C31F33"/>
              </a:buClr>
            </a:pPr>
            <a:r>
              <a:rPr lang="en-US" dirty="0">
                <a:latin typeface="Times New Roman" panose="02020603050405020304" pitchFamily="18" charset="0"/>
                <a:cs typeface="Times New Roman" panose="02020603050405020304" pitchFamily="18" charset="0"/>
              </a:rPr>
              <a:t>Presentation of Data</a:t>
            </a:r>
          </a:p>
          <a:p>
            <a:pPr>
              <a:buClr>
                <a:srgbClr val="C31F33"/>
              </a:buClr>
            </a:pPr>
            <a:r>
              <a:rPr lang="en-US" dirty="0">
                <a:latin typeface="Times New Roman" panose="02020603050405020304" pitchFamily="18" charset="0"/>
                <a:cs typeface="Times New Roman" panose="02020603050405020304" pitchFamily="18" charset="0"/>
              </a:rPr>
              <a:t>Recommendations</a:t>
            </a:r>
            <a:endParaRPr lang="en-GB" dirty="0">
              <a:latin typeface="Times New Roman" panose="02020603050405020304" pitchFamily="18" charset="0"/>
              <a:cs typeface="Times New Roman" panose="02020603050405020304" pitchFamily="18" charset="0"/>
            </a:endParaRPr>
          </a:p>
          <a:p>
            <a:pPr>
              <a:buClr>
                <a:srgbClr val="C31F33"/>
              </a:buClr>
            </a:pPr>
            <a:r>
              <a:rPr lang="en-US" dirty="0">
                <a:latin typeface="Times New Roman" panose="02020603050405020304" pitchFamily="18" charset="0"/>
                <a:cs typeface="Times New Roman" panose="02020603050405020304" pitchFamily="18" charset="0"/>
              </a:rPr>
              <a:t>Conclusion</a:t>
            </a:r>
          </a:p>
        </p:txBody>
      </p:sp>
      <p:cxnSp>
        <p:nvCxnSpPr>
          <p:cNvPr id="7" name="Straight Connector 6">
            <a:extLst>
              <a:ext uri="{FF2B5EF4-FFF2-40B4-BE49-F238E27FC236}">
                <a16:creationId xmlns:a16="http://schemas.microsoft.com/office/drawing/2014/main" id="{F42D309B-DD69-421F-94F4-23E3A298D7DE}"/>
              </a:ext>
            </a:extLst>
          </p:cNvPr>
          <p:cNvCxnSpPr/>
          <p:nvPr/>
        </p:nvCxnSpPr>
        <p:spPr>
          <a:xfrm>
            <a:off x="785573" y="1197977"/>
            <a:ext cx="10515600" cy="0"/>
          </a:xfrm>
          <a:prstGeom prst="line">
            <a:avLst/>
          </a:prstGeom>
          <a:ln w="222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2A164D0D-009E-C7C8-D215-054F02CFB8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510" y="5213265"/>
            <a:ext cx="2162477" cy="1644735"/>
          </a:xfrm>
          <a:prstGeom prst="rect">
            <a:avLst/>
          </a:prstGeom>
        </p:spPr>
      </p:pic>
      <p:pic>
        <p:nvPicPr>
          <p:cNvPr id="8" name="Picture 7">
            <a:extLst>
              <a:ext uri="{FF2B5EF4-FFF2-40B4-BE49-F238E27FC236}">
                <a16:creationId xmlns:a16="http://schemas.microsoft.com/office/drawing/2014/main" id="{8D6548FB-7BD3-DA13-C265-4C0C34B7ED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06178" y="4955083"/>
            <a:ext cx="1733639" cy="1644735"/>
          </a:xfrm>
          <a:prstGeom prst="rect">
            <a:avLst/>
          </a:prstGeom>
        </p:spPr>
      </p:pic>
    </p:spTree>
    <p:extLst>
      <p:ext uri="{BB962C8B-B14F-4D97-AF65-F5344CB8AC3E}">
        <p14:creationId xmlns:p14="http://schemas.microsoft.com/office/powerpoint/2010/main" val="3208156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40837" y="632617"/>
            <a:ext cx="10515600" cy="901973"/>
          </a:xfrm>
        </p:spPr>
        <p:txBody>
          <a:bodyPr>
            <a:normAutofit/>
          </a:bodyPr>
          <a:lstStyle/>
          <a:p>
            <a:pPr marL="0" indent="0">
              <a:buNone/>
            </a:pPr>
            <a:endParaRPr lang="en-US" sz="1600" dirty="0">
              <a:solidFill>
                <a:srgbClr val="FF0000"/>
              </a:solidFill>
              <a:latin typeface="Arial Black" panose="020B0A04020102020204" pitchFamily="34" charset="0"/>
            </a:endParaRPr>
          </a:p>
          <a:p>
            <a:pPr marL="0" indent="0">
              <a:buNone/>
            </a:pPr>
            <a:endParaRPr lang="en-US" sz="1600" dirty="0">
              <a:solidFill>
                <a:srgbClr val="FF0000"/>
              </a:solidFill>
              <a:latin typeface="Arial Black" panose="020B0A04020102020204" pitchFamily="34" charset="0"/>
            </a:endParaRPr>
          </a:p>
          <a:p>
            <a:pPr marL="0" indent="0">
              <a:buNone/>
            </a:pPr>
            <a:endParaRPr lang="en-GB" sz="2400" dirty="0">
              <a:solidFill>
                <a:schemeClr val="tx1">
                  <a:lumMod val="95000"/>
                  <a:lumOff val="5000"/>
                </a:schemeClr>
              </a:solidFill>
              <a:latin typeface="Candara Light" panose="020E0502030303020204" pitchFamily="34" charset="0"/>
            </a:endParaRPr>
          </a:p>
        </p:txBody>
      </p:sp>
      <p:sp>
        <p:nvSpPr>
          <p:cNvPr id="8" name="TextBox 7">
            <a:extLst>
              <a:ext uri="{FF2B5EF4-FFF2-40B4-BE49-F238E27FC236}">
                <a16:creationId xmlns:a16="http://schemas.microsoft.com/office/drawing/2014/main" id="{1CE6E2AE-ACF1-4C46-8DE4-7BC99F17EBD3}"/>
              </a:ext>
            </a:extLst>
          </p:cNvPr>
          <p:cNvSpPr txBox="1"/>
          <p:nvPr/>
        </p:nvSpPr>
        <p:spPr>
          <a:xfrm>
            <a:off x="785573" y="1365192"/>
            <a:ext cx="10826127" cy="1631216"/>
          </a:xfrm>
          <a:prstGeom prst="rect">
            <a:avLst/>
          </a:prstGeom>
          <a:noFill/>
        </p:spPr>
        <p:txBody>
          <a:bodyPr wrap="square">
            <a:spAutoFit/>
          </a:bodyPr>
          <a:lstStyle/>
          <a:p>
            <a:pPr marL="0" indent="0" algn="just">
              <a:buNone/>
            </a:pPr>
            <a:endParaRPr lang="en-US" sz="2000" dirty="0">
              <a:solidFill>
                <a:schemeClr val="tx1">
                  <a:lumMod val="75000"/>
                  <a:lumOff val="25000"/>
                </a:schemeClr>
              </a:solidFill>
              <a:latin typeface="Times New Roman" panose="02020603050405020304" pitchFamily="18" charset="0"/>
              <a:cs typeface="Times New Roman" panose="02020603050405020304" pitchFamily="18" charset="0"/>
            </a:endParaRPr>
          </a:p>
          <a:p>
            <a:pPr algn="just"/>
            <a:r>
              <a:rPr lang="en-US" sz="2000" b="0" i="0" dirty="0">
                <a:solidFill>
                  <a:srgbClr val="374151"/>
                </a:solidFill>
                <a:effectLst/>
                <a:latin typeface="Söhne"/>
              </a:rPr>
              <a:t>The dataset included historical climate change-driven natural disasters. The dataset included information on the classification, type, and subtype of these disasters, along with geographical and temporal details, magnitude, economic consequences (such as reconstruction costs and damage), and administrative information. </a:t>
            </a:r>
          </a:p>
        </p:txBody>
      </p:sp>
      <p:sp>
        <p:nvSpPr>
          <p:cNvPr id="11" name="Title 1">
            <a:extLst>
              <a:ext uri="{FF2B5EF4-FFF2-40B4-BE49-F238E27FC236}">
                <a16:creationId xmlns:a16="http://schemas.microsoft.com/office/drawing/2014/main" id="{CF0E3DFD-9676-40BC-9B32-7BBD27C83B27}"/>
              </a:ext>
            </a:extLst>
          </p:cNvPr>
          <p:cNvSpPr txBox="1">
            <a:spLocks/>
          </p:cNvSpPr>
          <p:nvPr/>
        </p:nvSpPr>
        <p:spPr>
          <a:xfrm>
            <a:off x="785573" y="19046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solidFill>
                  <a:srgbClr val="C31F33"/>
                </a:solidFill>
                <a:latin typeface="Candara" panose="020E0502030303020204" pitchFamily="34" charset="0"/>
              </a:rPr>
              <a:t>INTRODUCTION</a:t>
            </a:r>
            <a:endParaRPr lang="en-GB" sz="4800" b="1" dirty="0">
              <a:solidFill>
                <a:srgbClr val="C31F33"/>
              </a:solidFill>
              <a:latin typeface="Candara" panose="020E0502030303020204" pitchFamily="34" charset="0"/>
            </a:endParaRPr>
          </a:p>
        </p:txBody>
      </p:sp>
      <p:cxnSp>
        <p:nvCxnSpPr>
          <p:cNvPr id="13" name="Straight Connector 12">
            <a:extLst>
              <a:ext uri="{FF2B5EF4-FFF2-40B4-BE49-F238E27FC236}">
                <a16:creationId xmlns:a16="http://schemas.microsoft.com/office/drawing/2014/main" id="{710A39EF-20DD-4D95-A186-52B78DF7637D}"/>
              </a:ext>
            </a:extLst>
          </p:cNvPr>
          <p:cNvCxnSpPr/>
          <p:nvPr/>
        </p:nvCxnSpPr>
        <p:spPr>
          <a:xfrm>
            <a:off x="785573" y="1197977"/>
            <a:ext cx="10515600" cy="0"/>
          </a:xfrm>
          <a:prstGeom prst="line">
            <a:avLst/>
          </a:prstGeom>
          <a:ln w="222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D8EF6A0A-9397-9F35-431C-C0C139B828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7464" y="3678064"/>
            <a:ext cx="3473629" cy="3078996"/>
          </a:xfrm>
          <a:prstGeom prst="rect">
            <a:avLst/>
          </a:prstGeom>
        </p:spPr>
      </p:pic>
    </p:spTree>
    <p:extLst>
      <p:ext uri="{BB962C8B-B14F-4D97-AF65-F5344CB8AC3E}">
        <p14:creationId xmlns:p14="http://schemas.microsoft.com/office/powerpoint/2010/main" val="29592099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92AC410E-6093-4255-880B-0D1C3FB1DC18}"/>
              </a:ext>
            </a:extLst>
          </p:cNvPr>
          <p:cNvSpPr txBox="1">
            <a:spLocks/>
          </p:cNvSpPr>
          <p:nvPr/>
        </p:nvSpPr>
        <p:spPr>
          <a:xfrm>
            <a:off x="785573" y="19046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800" b="1" dirty="0">
                <a:solidFill>
                  <a:srgbClr val="C31F33"/>
                </a:solidFill>
                <a:latin typeface="Candara" panose="020E0502030303020204" pitchFamily="34" charset="0"/>
              </a:rPr>
              <a:t>OBJECTIVES</a:t>
            </a:r>
          </a:p>
        </p:txBody>
      </p:sp>
      <p:sp>
        <p:nvSpPr>
          <p:cNvPr id="12" name="TextBox 11">
            <a:extLst>
              <a:ext uri="{FF2B5EF4-FFF2-40B4-BE49-F238E27FC236}">
                <a16:creationId xmlns:a16="http://schemas.microsoft.com/office/drawing/2014/main" id="{72CADD71-3F14-4F7E-AD38-A1E3D6ED1145}"/>
              </a:ext>
            </a:extLst>
          </p:cNvPr>
          <p:cNvSpPr txBox="1"/>
          <p:nvPr/>
        </p:nvSpPr>
        <p:spPr>
          <a:xfrm>
            <a:off x="1108214" y="1643896"/>
            <a:ext cx="9880328" cy="1384995"/>
          </a:xfrm>
          <a:prstGeom prst="rect">
            <a:avLst/>
          </a:prstGeom>
          <a:noFill/>
        </p:spPr>
        <p:txBody>
          <a:bodyPr wrap="square">
            <a:spAutoFit/>
          </a:bodyPr>
          <a:lstStyle/>
          <a:p>
            <a:pPr marL="342900" indent="-342900" algn="just">
              <a:buClr>
                <a:srgbClr val="C31F33"/>
              </a:buClr>
              <a:buSzPct val="150000"/>
              <a:buFont typeface="Arial" panose="020B0604020202020204" pitchFamily="34" charset="0"/>
              <a:buChar char="•"/>
            </a:pPr>
            <a:r>
              <a:rPr lang="en-US" sz="2800" dirty="0">
                <a:solidFill>
                  <a:schemeClr val="tx1">
                    <a:lumMod val="75000"/>
                    <a:lumOff val="25000"/>
                  </a:schemeClr>
                </a:solidFill>
                <a:latin typeface="Times New Roman" panose="02020603050405020304" pitchFamily="18" charset="0"/>
                <a:cs typeface="Times New Roman" panose="02020603050405020304" pitchFamily="18" charset="0"/>
              </a:rPr>
              <a:t>The primary objective of this analysis is to </a:t>
            </a: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count the health cost of climate change driven natural disasters in Uganda</a:t>
            </a:r>
          </a:p>
          <a:p>
            <a:pPr marL="342900" indent="-342900" algn="just">
              <a:buClr>
                <a:srgbClr val="C31F33"/>
              </a:buClr>
              <a:buSzPct val="150000"/>
              <a:buFont typeface="Arial" panose="020B0604020202020204" pitchFamily="34" charset="0"/>
              <a:buChar char="•"/>
            </a:pPr>
            <a:endParaRPr lang="en-US" sz="2800" dirty="0">
              <a:latin typeface="Candara Light" panose="020E0502030303020204" pitchFamily="34" charset="0"/>
            </a:endParaRPr>
          </a:p>
        </p:txBody>
      </p:sp>
      <p:cxnSp>
        <p:nvCxnSpPr>
          <p:cNvPr id="16" name="Straight Connector 15">
            <a:extLst>
              <a:ext uri="{FF2B5EF4-FFF2-40B4-BE49-F238E27FC236}">
                <a16:creationId xmlns:a16="http://schemas.microsoft.com/office/drawing/2014/main" id="{A67586FA-8AE3-4BD5-A44A-42851F27BF97}"/>
              </a:ext>
            </a:extLst>
          </p:cNvPr>
          <p:cNvCxnSpPr/>
          <p:nvPr/>
        </p:nvCxnSpPr>
        <p:spPr>
          <a:xfrm>
            <a:off x="785573" y="1197977"/>
            <a:ext cx="10515600" cy="0"/>
          </a:xfrm>
          <a:prstGeom prst="line">
            <a:avLst/>
          </a:prstGeom>
          <a:ln w="222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2E247367-0619-12B9-0CAA-86CFB21DED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1573" y="5035137"/>
            <a:ext cx="2392879" cy="1734345"/>
          </a:xfrm>
          <a:prstGeom prst="rect">
            <a:avLst/>
          </a:prstGeom>
        </p:spPr>
      </p:pic>
      <p:pic>
        <p:nvPicPr>
          <p:cNvPr id="5" name="Picture 4">
            <a:extLst>
              <a:ext uri="{FF2B5EF4-FFF2-40B4-BE49-F238E27FC236}">
                <a16:creationId xmlns:a16="http://schemas.microsoft.com/office/drawing/2014/main" id="{66224676-72CA-6153-4946-203384141EB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345881" y="4619501"/>
            <a:ext cx="2580812" cy="2048035"/>
          </a:xfrm>
          <a:prstGeom prst="rect">
            <a:avLst/>
          </a:prstGeom>
        </p:spPr>
      </p:pic>
    </p:spTree>
    <p:extLst>
      <p:ext uri="{BB962C8B-B14F-4D97-AF65-F5344CB8AC3E}">
        <p14:creationId xmlns:p14="http://schemas.microsoft.com/office/powerpoint/2010/main" val="39540047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85573" y="1516026"/>
            <a:ext cx="10515600" cy="4351338"/>
          </a:xfrm>
        </p:spPr>
        <p:txBody>
          <a:bodyPr vert="horz" lIns="91440" tIns="45720" rIns="91440" bIns="45720" rtlCol="0" anchor="t">
            <a:normAutofit/>
          </a:bodyPr>
          <a:lstStyle/>
          <a:p>
            <a:pPr>
              <a:buClr>
                <a:srgbClr val="C31F33"/>
              </a:buClr>
            </a:pPr>
            <a:r>
              <a:rPr lang="en-US" sz="3200" dirty="0">
                <a:latin typeface="Candara Light"/>
              </a:rPr>
              <a:t>Total deaths</a:t>
            </a:r>
          </a:p>
          <a:p>
            <a:pPr>
              <a:buClr>
                <a:srgbClr val="C31F33"/>
              </a:buClr>
            </a:pPr>
            <a:r>
              <a:rPr lang="en-US" sz="3200" dirty="0">
                <a:latin typeface="Candara Light"/>
              </a:rPr>
              <a:t>Total CPI</a:t>
            </a:r>
          </a:p>
          <a:p>
            <a:pPr>
              <a:buClr>
                <a:srgbClr val="C31F33"/>
              </a:buClr>
            </a:pPr>
            <a:r>
              <a:rPr lang="en-US" sz="3200" dirty="0">
                <a:latin typeface="Candara Light"/>
              </a:rPr>
              <a:t>Total injuries</a:t>
            </a:r>
          </a:p>
          <a:p>
            <a:pPr>
              <a:buClr>
                <a:srgbClr val="C31F33"/>
              </a:buClr>
            </a:pPr>
            <a:r>
              <a:rPr lang="en-US" sz="3200" dirty="0">
                <a:latin typeface="Candara Light"/>
              </a:rPr>
              <a:t>Total Damages</a:t>
            </a:r>
          </a:p>
          <a:p>
            <a:pPr>
              <a:buClr>
                <a:srgbClr val="C31F33"/>
              </a:buClr>
            </a:pPr>
            <a:r>
              <a:rPr lang="en-US" sz="3200" dirty="0">
                <a:latin typeface="Candara Light"/>
              </a:rPr>
              <a:t>Total homelessness</a:t>
            </a:r>
          </a:p>
        </p:txBody>
      </p:sp>
      <p:sp>
        <p:nvSpPr>
          <p:cNvPr id="7" name="Title 1">
            <a:extLst>
              <a:ext uri="{FF2B5EF4-FFF2-40B4-BE49-F238E27FC236}">
                <a16:creationId xmlns:a16="http://schemas.microsoft.com/office/drawing/2014/main" id="{55582069-5A25-4DF8-8557-6AF035986104}"/>
              </a:ext>
            </a:extLst>
          </p:cNvPr>
          <p:cNvSpPr txBox="1">
            <a:spLocks/>
          </p:cNvSpPr>
          <p:nvPr/>
        </p:nvSpPr>
        <p:spPr>
          <a:xfrm>
            <a:off x="785573" y="19046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4800" b="1" dirty="0">
                <a:solidFill>
                  <a:srgbClr val="C31F33"/>
                </a:solidFill>
                <a:latin typeface="Candara" panose="020E0502030303020204" pitchFamily="34" charset="0"/>
              </a:rPr>
              <a:t>KEY INDICATORS</a:t>
            </a:r>
          </a:p>
        </p:txBody>
      </p:sp>
      <p:cxnSp>
        <p:nvCxnSpPr>
          <p:cNvPr id="10" name="Straight Connector 9">
            <a:extLst>
              <a:ext uri="{FF2B5EF4-FFF2-40B4-BE49-F238E27FC236}">
                <a16:creationId xmlns:a16="http://schemas.microsoft.com/office/drawing/2014/main" id="{B4E9D251-104F-4180-9069-584BA3C31537}"/>
              </a:ext>
            </a:extLst>
          </p:cNvPr>
          <p:cNvCxnSpPr/>
          <p:nvPr/>
        </p:nvCxnSpPr>
        <p:spPr>
          <a:xfrm>
            <a:off x="785573" y="1197977"/>
            <a:ext cx="10515600" cy="0"/>
          </a:xfrm>
          <a:prstGeom prst="line">
            <a:avLst/>
          </a:prstGeom>
          <a:ln w="222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ED88D202-1560-88C1-92E0-2E9162E2ADE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85573" y="5341974"/>
            <a:ext cx="2142041" cy="1325563"/>
          </a:xfrm>
          <a:prstGeom prst="rect">
            <a:avLst/>
          </a:prstGeom>
        </p:spPr>
      </p:pic>
      <p:pic>
        <p:nvPicPr>
          <p:cNvPr id="6" name="Picture 5">
            <a:extLst>
              <a:ext uri="{FF2B5EF4-FFF2-40B4-BE49-F238E27FC236}">
                <a16:creationId xmlns:a16="http://schemas.microsoft.com/office/drawing/2014/main" id="{8D40F3EF-0D11-6430-DBF5-38B8196B2D6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13410" y="5022441"/>
            <a:ext cx="2474259" cy="1667472"/>
          </a:xfrm>
          <a:prstGeom prst="rect">
            <a:avLst/>
          </a:prstGeom>
        </p:spPr>
      </p:pic>
      <p:pic>
        <p:nvPicPr>
          <p:cNvPr id="9" name="Picture 8">
            <a:extLst>
              <a:ext uri="{FF2B5EF4-FFF2-40B4-BE49-F238E27FC236}">
                <a16:creationId xmlns:a16="http://schemas.microsoft.com/office/drawing/2014/main" id="{88BC7F2D-11F8-33AD-0B6C-C27AEA88188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240455" y="4399808"/>
            <a:ext cx="2703616" cy="2024743"/>
          </a:xfrm>
          <a:prstGeom prst="rect">
            <a:avLst/>
          </a:prstGeom>
        </p:spPr>
      </p:pic>
    </p:spTree>
    <p:extLst>
      <p:ext uri="{BB962C8B-B14F-4D97-AF65-F5344CB8AC3E}">
        <p14:creationId xmlns:p14="http://schemas.microsoft.com/office/powerpoint/2010/main" val="2856387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5582069-5A25-4DF8-8557-6AF035986104}"/>
              </a:ext>
            </a:extLst>
          </p:cNvPr>
          <p:cNvSpPr txBox="1">
            <a:spLocks/>
          </p:cNvSpPr>
          <p:nvPr/>
        </p:nvSpPr>
        <p:spPr>
          <a:xfrm>
            <a:off x="708755" y="48445"/>
            <a:ext cx="10515600" cy="9167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4800" b="1" dirty="0">
                <a:solidFill>
                  <a:srgbClr val="C31F33"/>
                </a:solidFill>
                <a:latin typeface="Candara" panose="020E0502030303020204" pitchFamily="34" charset="0"/>
              </a:rPr>
              <a:t>TOTAL AFFECTED</a:t>
            </a:r>
          </a:p>
        </p:txBody>
      </p:sp>
      <p:pic>
        <p:nvPicPr>
          <p:cNvPr id="3" name="Picture 2">
            <a:extLst>
              <a:ext uri="{FF2B5EF4-FFF2-40B4-BE49-F238E27FC236}">
                <a16:creationId xmlns:a16="http://schemas.microsoft.com/office/drawing/2014/main" id="{DA3703B4-43FC-4CF4-B13E-B08413A1E8A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132" y="1092530"/>
            <a:ext cx="11827824" cy="5765470"/>
          </a:xfrm>
          <a:prstGeom prst="rect">
            <a:avLst/>
          </a:prstGeom>
        </p:spPr>
      </p:pic>
    </p:spTree>
    <p:extLst>
      <p:ext uri="{BB962C8B-B14F-4D97-AF65-F5344CB8AC3E}">
        <p14:creationId xmlns:p14="http://schemas.microsoft.com/office/powerpoint/2010/main" val="319622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5582069-5A25-4DF8-8557-6AF035986104}"/>
              </a:ext>
            </a:extLst>
          </p:cNvPr>
          <p:cNvSpPr txBox="1">
            <a:spLocks/>
          </p:cNvSpPr>
          <p:nvPr/>
        </p:nvSpPr>
        <p:spPr>
          <a:xfrm>
            <a:off x="785573" y="19046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4800" b="1" dirty="0">
                <a:solidFill>
                  <a:srgbClr val="C31F33"/>
                </a:solidFill>
                <a:latin typeface="Candara" panose="020E0502030303020204" pitchFamily="34" charset="0"/>
              </a:rPr>
              <a:t>TOTAL DEATHS</a:t>
            </a:r>
          </a:p>
        </p:txBody>
      </p:sp>
      <p:pic>
        <p:nvPicPr>
          <p:cNvPr id="4" name="Picture 3">
            <a:extLst>
              <a:ext uri="{FF2B5EF4-FFF2-40B4-BE49-F238E27FC236}">
                <a16:creationId xmlns:a16="http://schemas.microsoft.com/office/drawing/2014/main" id="{8041A447-E2D5-DE0D-6F4C-3A86D833A3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631" y="1438172"/>
            <a:ext cx="11863450" cy="5433080"/>
          </a:xfrm>
          <a:prstGeom prst="rect">
            <a:avLst/>
          </a:prstGeom>
        </p:spPr>
      </p:pic>
    </p:spTree>
    <p:extLst>
      <p:ext uri="{BB962C8B-B14F-4D97-AF65-F5344CB8AC3E}">
        <p14:creationId xmlns:p14="http://schemas.microsoft.com/office/powerpoint/2010/main" val="20626857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5582069-5A25-4DF8-8557-6AF035986104}"/>
              </a:ext>
            </a:extLst>
          </p:cNvPr>
          <p:cNvSpPr txBox="1">
            <a:spLocks/>
          </p:cNvSpPr>
          <p:nvPr/>
        </p:nvSpPr>
        <p:spPr>
          <a:xfrm>
            <a:off x="785573" y="190463"/>
            <a:ext cx="10515600" cy="812837"/>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GB" sz="4800" b="1" dirty="0">
                <a:solidFill>
                  <a:srgbClr val="C31F33"/>
                </a:solidFill>
                <a:latin typeface="Candara" panose="020E0502030303020204" pitchFamily="34" charset="0"/>
              </a:rPr>
              <a:t>TOTAL DAMAGE COSTS(Adjusted in US$)</a:t>
            </a:r>
          </a:p>
        </p:txBody>
      </p:sp>
      <p:pic>
        <p:nvPicPr>
          <p:cNvPr id="3" name="Picture 2">
            <a:extLst>
              <a:ext uri="{FF2B5EF4-FFF2-40B4-BE49-F238E27FC236}">
                <a16:creationId xmlns:a16="http://schemas.microsoft.com/office/drawing/2014/main" id="{997F2286-CBD2-EE12-88EE-96B5A9F5F5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383" y="1438172"/>
            <a:ext cx="11732821" cy="5433080"/>
          </a:xfrm>
          <a:prstGeom prst="rect">
            <a:avLst/>
          </a:prstGeom>
        </p:spPr>
      </p:pic>
    </p:spTree>
    <p:extLst>
      <p:ext uri="{BB962C8B-B14F-4D97-AF65-F5344CB8AC3E}">
        <p14:creationId xmlns:p14="http://schemas.microsoft.com/office/powerpoint/2010/main" val="4054427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0F16B260-403D-4EAA-A3D7-47EFAB10EE73}"/>
              </a:ext>
            </a:extLst>
          </p:cNvPr>
          <p:cNvSpPr txBox="1">
            <a:spLocks/>
          </p:cNvSpPr>
          <p:nvPr/>
        </p:nvSpPr>
        <p:spPr>
          <a:xfrm>
            <a:off x="838198" y="0"/>
            <a:ext cx="10515600" cy="87045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4800" b="1" dirty="0">
                <a:solidFill>
                  <a:srgbClr val="C31F33"/>
                </a:solidFill>
                <a:latin typeface="Candara" panose="020E0502030303020204" pitchFamily="34" charset="0"/>
              </a:rPr>
              <a:t>TOTAL HOMELESS</a:t>
            </a:r>
          </a:p>
        </p:txBody>
      </p:sp>
      <p:pic>
        <p:nvPicPr>
          <p:cNvPr id="3" name="Picture 2">
            <a:extLst>
              <a:ext uri="{FF2B5EF4-FFF2-40B4-BE49-F238E27FC236}">
                <a16:creationId xmlns:a16="http://schemas.microsoft.com/office/drawing/2014/main" id="{414A342B-81A6-F0F1-AF5E-6261A0E61E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0010" y="1438172"/>
            <a:ext cx="11637819" cy="5419828"/>
          </a:xfrm>
          <a:prstGeom prst="rect">
            <a:avLst/>
          </a:prstGeom>
        </p:spPr>
      </p:pic>
    </p:spTree>
    <p:extLst>
      <p:ext uri="{BB962C8B-B14F-4D97-AF65-F5344CB8AC3E}">
        <p14:creationId xmlns:p14="http://schemas.microsoft.com/office/powerpoint/2010/main" val="33163061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62D5E28A2DA924B909DF3A54FE99317" ma:contentTypeVersion="9" ma:contentTypeDescription="Create a new document." ma:contentTypeScope="" ma:versionID="2524c4ae627edbd97bb310bc42482198">
  <xsd:schema xmlns:xsd="http://www.w3.org/2001/XMLSchema" xmlns:xs="http://www.w3.org/2001/XMLSchema" xmlns:p="http://schemas.microsoft.com/office/2006/metadata/properties" xmlns:ns2="4936cb99-5471-4a4b-a756-26b81048bcca" targetNamespace="http://schemas.microsoft.com/office/2006/metadata/properties" ma:root="true" ma:fieldsID="47d512e9064e435869f389cc4e74f36d" ns2:_="">
    <xsd:import namespace="4936cb99-5471-4a4b-a756-26b81048bcca"/>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2:MediaServiceOCR" minOccurs="0"/>
                <xsd:element ref="ns2:MediaServiceGenerationTime" minOccurs="0"/>
                <xsd:element ref="ns2:MediaServiceEventHashCode"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936cb99-5471-4a4b-a756-26b81048bcc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0d82563b-0873-4153-b60d-32ffd6f0d13b"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AAEE51C-3F72-4086-82FE-D68CE36ED2F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936cb99-5471-4a4b-a756-26b81048bcc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01062ED-E95E-4F72-84CC-4885132DEBD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870</TotalTime>
  <Words>397</Words>
  <Application>Microsoft Office PowerPoint</Application>
  <PresentationFormat>Widescreen</PresentationFormat>
  <Paragraphs>50</Paragraphs>
  <Slides>14</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Arial</vt:lpstr>
      <vt:lpstr>Arial Black</vt:lpstr>
      <vt:lpstr>Calibri</vt:lpstr>
      <vt:lpstr>Calibri Light</vt:lpstr>
      <vt:lpstr>Candara</vt:lpstr>
      <vt:lpstr>Candara Light</vt:lpstr>
      <vt:lpstr>Segoe UI</vt:lpstr>
      <vt:lpstr>Söhne</vt:lpstr>
      <vt:lpstr>Times New Roman</vt:lpstr>
      <vt:lpstr>Office Theme</vt:lpstr>
      <vt:lpstr>ANALYSIS OF THE  HEALTH COST OF CLIMATE CHANGE DRIVEN NATURAL DISASTERS IN UGANDA </vt:lpstr>
      <vt:lpstr>TABLE OF CONTENT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Eunice Oguns</dc:creator>
  <cp:lastModifiedBy>Kanunu 'Varra</cp:lastModifiedBy>
  <cp:revision>70</cp:revision>
  <dcterms:created xsi:type="dcterms:W3CDTF">2023-11-21T07:14:41Z</dcterms:created>
  <dcterms:modified xsi:type="dcterms:W3CDTF">2023-12-20T12:38:02Z</dcterms:modified>
</cp:coreProperties>
</file>

<file path=docProps/thumbnail.jpeg>
</file>